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1" r:id="rId4"/>
    <p:sldId id="263" r:id="rId5"/>
    <p:sldId id="258" r:id="rId6"/>
    <p:sldId id="265" r:id="rId7"/>
    <p:sldId id="264" r:id="rId8"/>
    <p:sldId id="262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74583"/>
  </p:normalViewPr>
  <p:slideViewPr>
    <p:cSldViewPr snapToGrid="0" snapToObjects="1">
      <p:cViewPr varScale="1">
        <p:scale>
          <a:sx n="83" d="100"/>
          <a:sy n="83" d="100"/>
        </p:scale>
        <p:origin x="16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8D56B7-E8B2-B644-881A-C3758D856DE9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A6F478-A888-5D4B-8352-B169B9A9AC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0186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Integration of diverse data sources to uncover early animal evolution going back ~700 million years</a:t>
            </a:r>
          </a:p>
          <a:p>
            <a:endParaRPr lang="en-US" dirty="0"/>
          </a:p>
          <a:p>
            <a:r>
              <a:rPr lang="en-US" dirty="0"/>
              <a:t>calibration nodes using fossils</a:t>
            </a:r>
          </a:p>
          <a:p>
            <a:r>
              <a:rPr lang="en-US" dirty="0"/>
              <a:t>estimates of other nodes based on the molecular clock</a:t>
            </a:r>
          </a:p>
          <a:p>
            <a:endParaRPr lang="en-US" dirty="0"/>
          </a:p>
          <a:p>
            <a:r>
              <a:rPr lang="en-US" dirty="0"/>
              <a:t>Number of metazoan orders at different times</a:t>
            </a:r>
          </a:p>
          <a:p>
            <a:r>
              <a:rPr lang="en-US" dirty="0"/>
              <a:t>Number of metazoan classes at different times</a:t>
            </a:r>
          </a:p>
          <a:p>
            <a:r>
              <a:rPr lang="en-US" dirty="0"/>
              <a:t>these are fossil record based</a:t>
            </a:r>
          </a:p>
          <a:p>
            <a:endParaRPr lang="en-US" dirty="0"/>
          </a:p>
          <a:p>
            <a:r>
              <a:rPr lang="en-US" dirty="0"/>
              <a:t>origins of new phenotypes according to the fossil record</a:t>
            </a:r>
          </a:p>
          <a:p>
            <a:r>
              <a:rPr lang="en-US" dirty="0"/>
              <a:t>evolution of new feeding </a:t>
            </a:r>
            <a:r>
              <a:rPr lang="en-US" dirty="0" err="1"/>
              <a:t>aparatti</a:t>
            </a:r>
            <a:r>
              <a:rPr lang="en-US" dirty="0"/>
              <a:t> in different – likely due to worldwide change in type of available food – same selection pressure in different regions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2A6F478-A888-5D4B-8352-B169B9A9AC9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2166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0511B-1E96-2B44-94EB-A3FDB79C25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C7F02B-1228-D349-BB37-A7B2A72DA2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3B8676-75C2-FB48-970C-30649C468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CD86E-4262-EF45-8A01-E9EAC834EC3E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D0A984-526C-C84C-9721-67518BF92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52832-EE68-DB43-9D21-E34E89156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79BF4-DC34-3B42-A4C2-E1AB75356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202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13FF0F-4F57-6849-9209-BDD151E566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45066E-29E0-694A-BFD2-6DC787E4C3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7D7B9D-6B87-1B4B-BD67-5F359F7899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CD86E-4262-EF45-8A01-E9EAC834EC3E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FE564D-3FD1-D646-99C3-703E23C849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4F8746-B5EB-5245-9FC6-E011DF689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79BF4-DC34-3B42-A4C2-E1AB75356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41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0B100F-AA6A-2842-849C-A2F82E02FE9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C5B7A2-68A0-424C-AE58-A7CCCAF033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FADD8-8C33-9543-B7EE-665F7AC10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CD86E-4262-EF45-8A01-E9EAC834EC3E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30858F-8C37-9E47-A310-55C041204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389800-2B98-D54F-B594-A52F6F62F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79BF4-DC34-3B42-A4C2-E1AB75356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275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CF08E-4F62-254C-898A-117D78865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339976-A991-5F4E-A1FE-9A3CB7B002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49E003-DA79-1C4E-A15B-7271E1C27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CD86E-4262-EF45-8A01-E9EAC834EC3E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EABAC-F4D5-5A49-BBC5-841C87017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26E6F-3BEA-9D43-A9FB-F495AD09F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79BF4-DC34-3B42-A4C2-E1AB75356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533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542EB-63A5-5441-B455-D0E23B937E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AD42B2-45A6-8E46-9A72-165C809C91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B31E6D-C937-CF4B-B431-B9752F5C5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CD86E-4262-EF45-8A01-E9EAC834EC3E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1BEA41-AE34-0F4F-A7FA-73B983587E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3AB6BD-1E3B-C947-9738-EA3D634F5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79BF4-DC34-3B42-A4C2-E1AB75356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26091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12AA58-C08C-6946-891D-BD84C5B6A1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3890D-F70C-DE46-9254-E8D85D297C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DB4A3A-5489-5145-8A7B-ADD7844E5E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05265C-1736-814E-BE89-B7EF3545F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CD86E-4262-EF45-8A01-E9EAC834EC3E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68197C-3FD0-3848-9151-3D7CA74A43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282097-1D19-2B4D-88EA-419DC64EE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79BF4-DC34-3B42-A4C2-E1AB75356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9173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0C21E-C0C2-D346-BEF4-9D6D7A51A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5EA243-6ADD-494E-BE29-25696C136B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FAEF94-C46C-4447-9F7A-BACE7418DD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D3E2D3-89E8-1046-9AC0-EFED1DB2D1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E506C47-4232-4343-97EF-91805052BA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03F2F4B-7875-1D40-80CA-21DCA5E6F3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CD86E-4262-EF45-8A01-E9EAC834EC3E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B01BCB-4376-F041-8F2E-10CDBE400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2BCDDE-896B-424E-A147-CFCB8FA1C7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79BF4-DC34-3B42-A4C2-E1AB75356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3960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0015E-4927-D34D-89E5-75735025A2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707B90-DC65-9247-A9F2-ECB3D8E2C9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CD86E-4262-EF45-8A01-E9EAC834EC3E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1932F9-34FD-8544-B8EF-E6DB3E0AFA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1BFB00D-9AB5-3343-8338-ECE0FE668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79BF4-DC34-3B42-A4C2-E1AB75356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47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3F40B3-2BA7-CE49-A0D7-988118140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CD86E-4262-EF45-8A01-E9EAC834EC3E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BE3A5A-66F3-E44E-81CF-9348030D45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E5E340-DFBB-124C-9275-70AAE7139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79BF4-DC34-3B42-A4C2-E1AB75356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843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27EC9-F545-7640-8890-0F6482150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F58C1-1D0F-4346-BA3D-028EF573E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11CF58C-97D1-5F42-BC0F-5F7FEE794F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99C3AC-C3AE-5845-BE2C-571E5F026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CD86E-4262-EF45-8A01-E9EAC834EC3E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602520-751E-4E43-A458-07E47A0DE9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4A7980-812C-8C4B-A208-1E28A93EE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79BF4-DC34-3B42-A4C2-E1AB75356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0611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78A06-371A-B44D-B149-BF220A41E0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8EE319-5A0C-A946-800E-5B1899600B1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441196-E789-AD4B-BBB1-E48E3A625C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012B5F-9978-4046-975E-AEE04EC72B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CD86E-4262-EF45-8A01-E9EAC834EC3E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C01439-3B81-234A-AD1E-82B9B516CA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D16642-F6F5-1540-9F30-6185CE0208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A79BF4-DC34-3B42-A4C2-E1AB75356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1148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39266B-358E-B446-B7B2-B07555CCD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4AD8D46-6CA9-D047-85DB-5039E2274A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59147-AB7B-8341-972E-B254B8D792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2CD86E-4262-EF45-8A01-E9EAC834EC3E}" type="datetimeFigureOut">
              <a:rPr lang="en-US" smtClean="0"/>
              <a:t>10/19/22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45B27-BA9E-E646-9DB5-8A66F1E780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46D855-886D-9C4C-8CF0-3F580AE6294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A79BF4-DC34-3B42-A4C2-E1AB753568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612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E884D-49BF-6E42-9C5B-9DFE4AD8BD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Rocks and Clocks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C5E64E-AFB0-A746-BE53-795846A693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Donoghue and Benton 2007</a:t>
            </a:r>
          </a:p>
        </p:txBody>
      </p:sp>
    </p:spTree>
    <p:extLst>
      <p:ext uri="{BB962C8B-B14F-4D97-AF65-F5344CB8AC3E}">
        <p14:creationId xmlns:p14="http://schemas.microsoft.com/office/powerpoint/2010/main" val="8445120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26053-6464-D843-A8E0-54A9BF1740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77B7B6-A160-184A-89AA-3F0601F6EF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8DAFD7-6D18-4046-B12B-C8269EA7E6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5962" y="365125"/>
            <a:ext cx="8809744" cy="590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074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46976-5879-B04E-8CC7-FD8D9C170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170" y="468540"/>
            <a:ext cx="5803900" cy="1325563"/>
          </a:xfrm>
        </p:spPr>
        <p:txBody>
          <a:bodyPr/>
          <a:lstStyle/>
          <a:p>
            <a:r>
              <a:rPr lang="en-US" dirty="0"/>
              <a:t>Fossils provide the timescale for evolution.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7E511D-0F02-B34F-81CD-C014B7F341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306" y="6326949"/>
            <a:ext cx="6789107" cy="106210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Simpson 1944 </a:t>
            </a:r>
            <a:r>
              <a:rPr lang="en-US" sz="1800" i="1" dirty="0"/>
              <a:t>Tempo and Mode in Evolution.</a:t>
            </a:r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315711-7462-3E42-8462-CB53B1F523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70" y="2198795"/>
            <a:ext cx="6464300" cy="3962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E0D8B37-3B1D-2746-9A8F-AF52BB4D1A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9470" y="703327"/>
            <a:ext cx="5549900" cy="614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005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13CA1-9DA0-3649-AE63-6A75F8EF4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The Molecular Clock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03F04C-659F-2044-9C32-CB0183B14C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5338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err="1"/>
              <a:t>Zuckerlandi</a:t>
            </a:r>
            <a:r>
              <a:rPr lang="en-US" dirty="0"/>
              <a:t> and Pauling (1965) suggested the rate of evolution at the molecular level is </a:t>
            </a:r>
            <a:r>
              <a:rPr lang="en-US" b="1" i="1" dirty="0"/>
              <a:t>constant through time and among species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This is now known to not necessarily be the case, and that has been attributed to the “vagaries” of </a:t>
            </a:r>
            <a:r>
              <a:rPr lang="en-US" b="1" i="1" dirty="0"/>
              <a:t>the fossil record.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BF29F6-9444-9345-9FBC-7960B0CFD5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1580" y="1306327"/>
            <a:ext cx="5062220" cy="39580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E68EA89-068E-4B4E-9CEA-C7DFEFF5FE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24800" y="5401848"/>
            <a:ext cx="2773680" cy="9125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6589D59-4D81-E84B-9F28-14220B755FAC}"/>
              </a:ext>
            </a:extLst>
          </p:cNvPr>
          <p:cNvSpPr txBox="1"/>
          <p:nvPr/>
        </p:nvSpPr>
        <p:spPr>
          <a:xfrm>
            <a:off x="8425947" y="6311900"/>
            <a:ext cx="2927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Zuckerlandi</a:t>
            </a:r>
            <a:r>
              <a:rPr lang="en-US" dirty="0"/>
              <a:t> and Pauling 1965</a:t>
            </a:r>
          </a:p>
        </p:txBody>
      </p:sp>
    </p:spTree>
    <p:extLst>
      <p:ext uri="{BB962C8B-B14F-4D97-AF65-F5344CB8AC3E}">
        <p14:creationId xmlns:p14="http://schemas.microsoft.com/office/powerpoint/2010/main" val="15409031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6A93C-F7B2-3A4A-ABF0-3D3422ACB8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However…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35C4C-3079-C249-9E88-BF08EF6C8E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921409" cy="4351338"/>
          </a:xfrm>
        </p:spPr>
        <p:txBody>
          <a:bodyPr/>
          <a:lstStyle/>
          <a:p>
            <a:r>
              <a:rPr lang="en-US" b="1" i="1" dirty="0"/>
              <a:t>Fossils</a:t>
            </a:r>
            <a:r>
              <a:rPr lang="en-US" dirty="0"/>
              <a:t> tend to underestimate the ages of splitting events</a:t>
            </a:r>
          </a:p>
          <a:p>
            <a:pPr lvl="1"/>
            <a:r>
              <a:rPr lang="en-US" dirty="0"/>
              <a:t>because by the time the fossil is deposited, the lineage diversification has already occurred</a:t>
            </a:r>
          </a:p>
          <a:p>
            <a:r>
              <a:rPr lang="en-US" b="1" i="1" dirty="0"/>
              <a:t>Molecules</a:t>
            </a:r>
            <a:r>
              <a:rPr lang="en-US" dirty="0"/>
              <a:t> will overestimate the ages of splitting events</a:t>
            </a:r>
          </a:p>
          <a:p>
            <a:pPr lvl="1"/>
            <a:r>
              <a:rPr lang="en-US" dirty="0"/>
              <a:t>because genetic variation segregates within populations before speciation occurs</a:t>
            </a:r>
          </a:p>
        </p:txBody>
      </p:sp>
    </p:spTree>
    <p:extLst>
      <p:ext uri="{BB962C8B-B14F-4D97-AF65-F5344CB8AC3E}">
        <p14:creationId xmlns:p14="http://schemas.microsoft.com/office/powerpoint/2010/main" val="1134404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E1AC1-5756-F148-AA57-15AC00720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Errors in dating fossils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7023F3-5F59-7D48-B852-80B56008C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CE8D71-388B-0D46-981E-F81BDA48D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8722" y="2041416"/>
            <a:ext cx="11615803" cy="479131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A32A5DE-52B5-E348-BD9E-D5BD6154E39B}"/>
              </a:ext>
            </a:extLst>
          </p:cNvPr>
          <p:cNvSpPr txBox="1"/>
          <p:nvPr/>
        </p:nvSpPr>
        <p:spPr>
          <a:xfrm>
            <a:off x="75157" y="1671709"/>
            <a:ext cx="2986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different geographical regions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F094F4-4DD4-CA4A-ACB3-F119D3401F6B}"/>
              </a:ext>
            </a:extLst>
          </p:cNvPr>
          <p:cNvSpPr txBox="1"/>
          <p:nvPr/>
        </p:nvSpPr>
        <p:spPr>
          <a:xfrm rot="16200000">
            <a:off x="69353" y="5448824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C26EC57-55AD-D344-B0DE-B9B875393A7D}"/>
              </a:ext>
            </a:extLst>
          </p:cNvPr>
          <p:cNvCxnSpPr>
            <a:cxnSpLocks/>
          </p:cNvCxnSpPr>
          <p:nvPr/>
        </p:nvCxnSpPr>
        <p:spPr>
          <a:xfrm flipV="1">
            <a:off x="397793" y="2730674"/>
            <a:ext cx="0" cy="25302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5D99804-4CFB-D840-90C8-3112100D6648}"/>
              </a:ext>
            </a:extLst>
          </p:cNvPr>
          <p:cNvCxnSpPr>
            <a:cxnSpLocks/>
          </p:cNvCxnSpPr>
          <p:nvPr/>
        </p:nvCxnSpPr>
        <p:spPr>
          <a:xfrm>
            <a:off x="3060600" y="1897623"/>
            <a:ext cx="500089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828580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3E1AC1-5756-F148-AA57-15AC00720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EC69AF7-B18B-374A-A90C-B6B5933920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Also:</a:t>
            </a:r>
          </a:p>
          <a:p>
            <a:pPr lvl="1"/>
            <a:r>
              <a:rPr lang="en-US" dirty="0"/>
              <a:t>what is the taxonomy of the fossil you are using to calibrate?</a:t>
            </a:r>
          </a:p>
          <a:p>
            <a:pPr lvl="1"/>
            <a:r>
              <a:rPr lang="en-US" dirty="0"/>
              <a:t>is the tree with nodes for calibration correct?</a:t>
            </a:r>
          </a:p>
          <a:p>
            <a:pPr lvl="1"/>
            <a:r>
              <a:rPr lang="en-US" dirty="0"/>
              <a:t>Radiometric dating of rocks surrounding fossils is error-prone</a:t>
            </a:r>
          </a:p>
        </p:txBody>
      </p:sp>
    </p:spTree>
    <p:extLst>
      <p:ext uri="{BB962C8B-B14F-4D97-AF65-F5344CB8AC3E}">
        <p14:creationId xmlns:p14="http://schemas.microsoft.com/office/powerpoint/2010/main" val="34924248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4F210-3D11-644A-A78C-F91533555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However…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2BFE-7310-5643-9C64-387552FBB1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Fossils are best thought of as being able to place minimum constraints on clade origins</a:t>
            </a:r>
          </a:p>
          <a:p>
            <a:pPr lvl="1"/>
            <a:r>
              <a:rPr lang="en-US" dirty="0"/>
              <a:t>if a fossil belonging to a certain clade exists, then the clade is </a:t>
            </a:r>
            <a:r>
              <a:rPr lang="en-US" b="1" i="1" dirty="0"/>
              <a:t>at least </a:t>
            </a:r>
            <a:r>
              <a:rPr lang="en-US" dirty="0"/>
              <a:t>that old.</a:t>
            </a:r>
          </a:p>
          <a:p>
            <a:r>
              <a:rPr lang="en-US" dirty="0"/>
              <a:t>Maximum constraints are harder to estimate.</a:t>
            </a:r>
          </a:p>
          <a:p>
            <a:r>
              <a:rPr lang="en-US" dirty="0"/>
              <a:t>Bracketing: uses the ages of sister groups as a maximum constraint.</a:t>
            </a:r>
          </a:p>
        </p:txBody>
      </p:sp>
    </p:spTree>
    <p:extLst>
      <p:ext uri="{BB962C8B-B14F-4D97-AF65-F5344CB8AC3E}">
        <p14:creationId xmlns:p14="http://schemas.microsoft.com/office/powerpoint/2010/main" val="2843161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36552A-F5DE-4E4B-A34D-2FB5A1E862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Probability densities of clade origins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B1E4B-71FD-5A44-9587-679EE2E42A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22F08B-F925-BA46-B596-6470F288E2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0084" y="1839543"/>
            <a:ext cx="8451831" cy="482613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B332588-E717-314C-AB90-9841BC1F9F31}"/>
              </a:ext>
            </a:extLst>
          </p:cNvPr>
          <p:cNvSpPr txBox="1"/>
          <p:nvPr/>
        </p:nvSpPr>
        <p:spPr>
          <a:xfrm>
            <a:off x="8721578" y="5401339"/>
            <a:ext cx="299550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allows for more uncertainty and the chance of finding even older fossils one day.</a:t>
            </a:r>
          </a:p>
        </p:txBody>
      </p:sp>
    </p:spTree>
    <p:extLst>
      <p:ext uri="{BB962C8B-B14F-4D97-AF65-F5344CB8AC3E}">
        <p14:creationId xmlns:p14="http://schemas.microsoft.com/office/powerpoint/2010/main" val="4236536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8645A-57AF-3045-AA8E-1B20BFA1F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688561-748F-1846-911C-8009238CE7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96AC322-0EF9-574A-8ABD-AA056154D1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6064" y="0"/>
            <a:ext cx="693987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431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321</Words>
  <Application>Microsoft Macintosh PowerPoint</Application>
  <PresentationFormat>Widescreen</PresentationFormat>
  <Paragraphs>41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Rocks and Clocks</vt:lpstr>
      <vt:lpstr>Fossils provide the timescale for evolution.</vt:lpstr>
      <vt:lpstr>The Molecular Clock</vt:lpstr>
      <vt:lpstr>However…</vt:lpstr>
      <vt:lpstr>Errors in dating fossils </vt:lpstr>
      <vt:lpstr>Errors</vt:lpstr>
      <vt:lpstr>However…</vt:lpstr>
      <vt:lpstr>Probability densities of clade origins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Rocks and Clocks</dc:title>
  <dc:creator>Marc Tollis</dc:creator>
  <cp:lastModifiedBy>Marc Tollis</cp:lastModifiedBy>
  <cp:revision>4</cp:revision>
  <dcterms:created xsi:type="dcterms:W3CDTF">2022-10-19T18:39:58Z</dcterms:created>
  <dcterms:modified xsi:type="dcterms:W3CDTF">2022-10-19T19:16:42Z</dcterms:modified>
</cp:coreProperties>
</file>

<file path=docProps/thumbnail.jpeg>
</file>